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5" r:id="rId5"/>
    <p:sldId id="257" r:id="rId6"/>
    <p:sldId id="259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hy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B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2-02T23:08:50.828" idx="1">
    <p:pos x="5514" y="8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43CF73-84D4-4782-9E7D-C6491B56733A}" type="datetimeFigureOut">
              <a:rPr lang="sr-Latn-CS" smtClean="0"/>
              <a:pPr/>
              <a:t>8.2.2010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C5EF26-8088-4378-B013-F30354C9865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bbplanet.com/deutschonlin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pbbplanet.com/deutschonline/viewforum.php?f=19&amp;mforum=deutschonlin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nZkq31J-G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_A-ZVCjfWf8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me.prezime@skole.hr" TargetMode="External"/><Relationship Id="rId2" Type="http://schemas.openxmlformats.org/officeDocument/2006/relationships/hyperlink" Target="http://www.carnet.hr/elektronicki_identit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arnet.hr/elektronicki_identit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1431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6600" dirty="0" smtClean="0">
                <a:solidFill>
                  <a:srgbClr val="3D6BA9"/>
                </a:solidFill>
              </a:rPr>
              <a:t>Upotreba računala u obrazovanju</a:t>
            </a:r>
            <a:endParaRPr lang="hr-HR" sz="6600" dirty="0">
              <a:solidFill>
                <a:srgbClr val="3D6BA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4348" y="3071810"/>
            <a:ext cx="7772400" cy="16747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r-HR" sz="3100" b="1" dirty="0" smtClean="0"/>
              <a:t>Osnove pohrane sadržaja i virtualne suradnje – uvod </a:t>
            </a:r>
          </a:p>
          <a:p>
            <a:r>
              <a:rPr lang="hr-HR" dirty="0" smtClean="0"/>
              <a:t>Biljana Grbeša, </a:t>
            </a:r>
            <a:r>
              <a:rPr lang="hr-HR" dirty="0" err="1" smtClean="0"/>
              <a:t>prof</a:t>
            </a:r>
            <a:r>
              <a:rPr lang="hr-HR" dirty="0" smtClean="0"/>
              <a:t>.             </a:t>
            </a:r>
            <a:r>
              <a:rPr lang="hr-HR" dirty="0" err="1" smtClean="0"/>
              <a:t>bigrbesa</a:t>
            </a:r>
            <a:r>
              <a:rPr lang="hr-HR" dirty="0" smtClean="0"/>
              <a:t>@</a:t>
            </a:r>
            <a:r>
              <a:rPr lang="hr-HR" dirty="0" err="1" smtClean="0"/>
              <a:t>gmail.com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vichy\Local Settings\Temporary Internet Files\Content.IE5\HO2UEF0M\MPj0439347000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57356" y="1357274"/>
            <a:ext cx="5500726" cy="5500726"/>
          </a:xfrm>
          <a:prstGeom prst="rect">
            <a:avLst/>
          </a:prstGeom>
          <a:noFill/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3D6BA9"/>
                </a:solidFill>
              </a:rPr>
              <a:t>U adresno polje Vašeg web preglednika unesite: </a:t>
            </a:r>
            <a:r>
              <a:rPr lang="hr-HR" dirty="0" smtClean="0">
                <a:solidFill>
                  <a:srgbClr val="3D6BA9"/>
                </a:solidFill>
                <a:hlinkClick r:id="rId3"/>
              </a:rPr>
              <a:t>http://www.phpbbplanet.com/</a:t>
            </a:r>
            <a:r>
              <a:rPr lang="hr-HR" dirty="0" err="1" smtClean="0">
                <a:solidFill>
                  <a:srgbClr val="3D6BA9"/>
                </a:solidFill>
                <a:hlinkClick r:id="rId3"/>
              </a:rPr>
              <a:t>deutschonline</a:t>
            </a:r>
            <a:r>
              <a:rPr lang="hr-HR" dirty="0" smtClean="0">
                <a:solidFill>
                  <a:srgbClr val="3D6BA9"/>
                </a:solidFill>
                <a:hlinkClick r:id="rId3"/>
              </a:rPr>
              <a:t>/</a:t>
            </a:r>
            <a:r>
              <a:rPr lang="hr-HR" dirty="0" smtClean="0">
                <a:solidFill>
                  <a:srgbClr val="3D6BA9"/>
                </a:solidFill>
              </a:rPr>
              <a:t> (ili slijedite link sa stranice OŠ Prečko)</a:t>
            </a:r>
          </a:p>
          <a:p>
            <a:endParaRPr lang="hr-HR" dirty="0" smtClean="0">
              <a:solidFill>
                <a:srgbClr val="3D6BA9"/>
              </a:solidFill>
            </a:endParaRPr>
          </a:p>
          <a:p>
            <a:r>
              <a:rPr lang="hr-HR" dirty="0" smtClean="0">
                <a:solidFill>
                  <a:srgbClr val="3D6BA9"/>
                </a:solidFill>
              </a:rPr>
              <a:t>Prijavite se na Forum u okviru </a:t>
            </a:r>
            <a:r>
              <a:rPr lang="hr-HR" dirty="0" err="1" smtClean="0">
                <a:solidFill>
                  <a:srgbClr val="3D6BA9"/>
                </a:solidFill>
              </a:rPr>
              <a:t>Login</a:t>
            </a:r>
            <a:endParaRPr lang="hr-HR" dirty="0" smtClean="0">
              <a:solidFill>
                <a:srgbClr val="3D6BA9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3D6BA9"/>
              </a:solidFill>
            </a:endParaRPr>
          </a:p>
          <a:p>
            <a:r>
              <a:rPr lang="hr-HR" dirty="0" smtClean="0">
                <a:solidFill>
                  <a:srgbClr val="3D6BA9"/>
                </a:solidFill>
              </a:rPr>
              <a:t>Kliknite temu: Test poruke ili slijedite link </a:t>
            </a:r>
            <a:r>
              <a:rPr lang="hr-HR" dirty="0" smtClean="0">
                <a:solidFill>
                  <a:srgbClr val="3D6BA9"/>
                </a:solidFill>
                <a:hlinkClick r:id="rId4"/>
              </a:rPr>
              <a:t>Test poruke</a:t>
            </a:r>
            <a:endParaRPr lang="hr-HR" dirty="0" smtClean="0">
              <a:solidFill>
                <a:srgbClr val="3D6BA9"/>
              </a:solidFill>
            </a:endParaRPr>
          </a:p>
          <a:p>
            <a:endParaRPr lang="hr-HR" dirty="0" smtClean="0">
              <a:solidFill>
                <a:srgbClr val="3D6BA9"/>
              </a:solidFill>
            </a:endParaRPr>
          </a:p>
          <a:p>
            <a:r>
              <a:rPr lang="hr-HR" dirty="0" smtClean="0">
                <a:solidFill>
                  <a:srgbClr val="3D6BA9"/>
                </a:solidFill>
              </a:rPr>
              <a:t>Kliknite na </a:t>
            </a:r>
            <a:r>
              <a:rPr lang="hr-HR" dirty="0" err="1" smtClean="0">
                <a:solidFill>
                  <a:srgbClr val="3D6BA9"/>
                </a:solidFill>
              </a:rPr>
              <a:t>NewTopic</a:t>
            </a:r>
            <a:r>
              <a:rPr lang="hr-HR" dirty="0" smtClean="0">
                <a:solidFill>
                  <a:srgbClr val="3D6BA9"/>
                </a:solidFill>
              </a:rPr>
              <a:t> (nova tema)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3D6BA9"/>
                </a:solidFill>
              </a:rPr>
              <a:t>3. dio: Objava poveznice na Forum</a:t>
            </a:r>
            <a:endParaRPr lang="hr-HR" dirty="0">
              <a:solidFill>
                <a:srgbClr val="3D6BA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hr-HR" dirty="0" smtClean="0">
                <a:solidFill>
                  <a:srgbClr val="3D6BA9"/>
                </a:solidFill>
              </a:rPr>
              <a:t>Objava poveznice (nastavak)</a:t>
            </a:r>
            <a:endParaRPr lang="hr-HR" dirty="0">
              <a:solidFill>
                <a:srgbClr val="3D6BA9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36319"/>
            <a:ext cx="6708135" cy="49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niOkvir 6"/>
          <p:cNvSpPr txBox="1"/>
          <p:nvPr/>
        </p:nvSpPr>
        <p:spPr>
          <a:xfrm>
            <a:off x="2928926" y="2285992"/>
            <a:ext cx="3071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2"/>
                </a:solidFill>
              </a:rPr>
              <a:t>1. Unesite naslov poruke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785786" y="1285860"/>
            <a:ext cx="552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 smtClean="0">
                <a:solidFill>
                  <a:srgbClr val="3D6BA9"/>
                </a:solidFill>
              </a:rPr>
              <a:t> Klikom na New </a:t>
            </a:r>
            <a:r>
              <a:rPr lang="hr-HR" b="1" dirty="0" err="1" smtClean="0">
                <a:solidFill>
                  <a:srgbClr val="3D6BA9"/>
                </a:solidFill>
              </a:rPr>
              <a:t>Topic</a:t>
            </a:r>
            <a:r>
              <a:rPr lang="hr-HR" b="1" dirty="0" smtClean="0">
                <a:solidFill>
                  <a:srgbClr val="3D6BA9"/>
                </a:solidFill>
              </a:rPr>
              <a:t> otvara se sljedeći okvir: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>
                <a:solidFill>
                  <a:srgbClr val="3D6BA9"/>
                </a:solidFill>
              </a:rPr>
              <a:t> Pratite korake u crvenim okvirima.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928926" y="4071942"/>
            <a:ext cx="600079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2"/>
                </a:solidFill>
              </a:rPr>
              <a:t>2. U drugom prozoru otvorite stranicu na kojoj ste objavili svoj materijal </a:t>
            </a:r>
            <a:r>
              <a:rPr lang="hr-HR" b="1" dirty="0" smtClean="0">
                <a:solidFill>
                  <a:schemeClr val="accent2"/>
                </a:solidFill>
              </a:rPr>
              <a:t>(stranica Vaše Škole) – </a:t>
            </a:r>
            <a:r>
              <a:rPr lang="hr-HR" b="1" dirty="0" smtClean="0">
                <a:solidFill>
                  <a:schemeClr val="accent2"/>
                </a:solidFill>
              </a:rPr>
              <a:t>kliknite na dokument koji želite objaviti. Kopirajte poveznicu iz adresnog polja i zalijepite je </a:t>
            </a:r>
            <a:r>
              <a:rPr lang="hr-HR" b="1" dirty="0" smtClean="0">
                <a:solidFill>
                  <a:schemeClr val="accent2"/>
                </a:solidFill>
              </a:rPr>
              <a:t>ovdje u </a:t>
            </a:r>
            <a:r>
              <a:rPr lang="hr-HR" b="1" dirty="0" smtClean="0">
                <a:solidFill>
                  <a:schemeClr val="accent2"/>
                </a:solidFill>
              </a:rPr>
              <a:t>tekst poruke.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429256" y="6286520"/>
            <a:ext cx="20002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2"/>
                </a:solidFill>
              </a:rPr>
              <a:t>Kliknite: Pošalji</a:t>
            </a:r>
            <a:endParaRPr lang="hr-H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nhala.net/Archive/Starfis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643866" cy="6975960"/>
          </a:xfrm>
          <a:prstGeom prst="rect">
            <a:avLst/>
          </a:prstGeom>
          <a:noFill/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 smtClean="0">
              <a:hlinkClick r:id="rId3"/>
            </a:endParaRPr>
          </a:p>
          <a:p>
            <a:pPr>
              <a:buNone/>
            </a:pPr>
            <a:endParaRPr lang="hr-HR" dirty="0" smtClean="0">
              <a:hlinkClick r:id="rId3"/>
            </a:endParaRPr>
          </a:p>
          <a:p>
            <a:pPr>
              <a:buNone/>
            </a:pPr>
            <a:endParaRPr lang="hr-HR" dirty="0" smtClean="0">
              <a:hlinkClick r:id="rId3"/>
            </a:endParaRPr>
          </a:p>
          <a:p>
            <a:pPr>
              <a:buNone/>
            </a:pPr>
            <a:r>
              <a:rPr lang="hr-HR" dirty="0" smtClean="0">
                <a:hlinkClick r:id="rId3"/>
              </a:rPr>
              <a:t>http://www.youtube.com/</a:t>
            </a:r>
            <a:r>
              <a:rPr lang="hr-HR" dirty="0" err="1" smtClean="0">
                <a:hlinkClick r:id="rId3"/>
              </a:rPr>
              <a:t>watch</a:t>
            </a:r>
            <a:r>
              <a:rPr lang="hr-HR" dirty="0" smtClean="0">
                <a:hlinkClick r:id="rId3"/>
              </a:rPr>
              <a:t>?v=9nZkq31J-GY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					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						</a:t>
            </a:r>
            <a:r>
              <a:rPr lang="hr-HR" dirty="0" err="1" smtClean="0">
                <a:solidFill>
                  <a:schemeClr val="bg1"/>
                </a:solidFill>
              </a:rPr>
              <a:t>bigrbesa</a:t>
            </a:r>
            <a:r>
              <a:rPr lang="hr-HR" dirty="0" smtClean="0">
                <a:solidFill>
                  <a:schemeClr val="bg1"/>
                </a:solidFill>
              </a:rPr>
              <a:t>@</a:t>
            </a:r>
            <a:r>
              <a:rPr lang="hr-HR" dirty="0" err="1" smtClean="0">
                <a:solidFill>
                  <a:schemeClr val="bg1"/>
                </a:solidFill>
              </a:rPr>
              <a:t>gmail.com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6600" i="1" dirty="0" smtClean="0">
                <a:solidFill>
                  <a:schemeClr val="bg1"/>
                </a:solidFill>
              </a:rPr>
              <a:t>Hvala na suradnji!</a:t>
            </a:r>
            <a:endParaRPr lang="hr-HR" sz="6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70C0"/>
                </a:solidFill>
              </a:rPr>
              <a:t>Učenici 21. stoljeća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5143504" y="2214554"/>
            <a:ext cx="3643338" cy="3714776"/>
          </a:xfrm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Video isječak: </a:t>
            </a:r>
            <a:r>
              <a:rPr lang="hr-HR" dirty="0" smtClean="0">
                <a:hlinkClick r:id="rId2"/>
              </a:rPr>
              <a:t>http://www.youtube.com/</a:t>
            </a:r>
            <a:r>
              <a:rPr lang="hr-HR" dirty="0" err="1" smtClean="0">
                <a:hlinkClick r:id="rId2"/>
              </a:rPr>
              <a:t>watch</a:t>
            </a:r>
            <a:r>
              <a:rPr lang="hr-HR" dirty="0" smtClean="0">
                <a:hlinkClick r:id="rId2"/>
              </a:rPr>
              <a:t>?v=_A-ZVCjfWf8&amp;</a:t>
            </a:r>
            <a:r>
              <a:rPr lang="hr-HR" dirty="0" err="1" smtClean="0">
                <a:hlinkClick r:id="rId2"/>
              </a:rPr>
              <a:t>feature</a:t>
            </a:r>
            <a:r>
              <a:rPr lang="hr-HR" dirty="0" smtClean="0">
                <a:hlinkClick r:id="rId2"/>
              </a:rPr>
              <a:t>=</a:t>
            </a:r>
            <a:r>
              <a:rPr lang="hr-HR" dirty="0" err="1" smtClean="0">
                <a:hlinkClick r:id="rId2"/>
              </a:rPr>
              <a:t>related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solidFill>
                  <a:srgbClr val="0070C0"/>
                </a:solidFill>
              </a:rPr>
              <a:t>DOJMOVI?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1266" name="Picture 2" descr="http://blogs.davenportlibrary.com/kids/wp-content/baby_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4949933" cy="37195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3D6BA9"/>
                </a:solidFill>
              </a:rPr>
              <a:t>1. dio: Kreiranje teksta za objavu</a:t>
            </a:r>
          </a:p>
          <a:p>
            <a:endParaRPr lang="hr-HR" dirty="0" smtClean="0">
              <a:solidFill>
                <a:srgbClr val="3D6BA9"/>
              </a:solidFill>
            </a:endParaRPr>
          </a:p>
          <a:p>
            <a:r>
              <a:rPr lang="hr-HR" dirty="0" smtClean="0">
                <a:solidFill>
                  <a:srgbClr val="3D6BA9"/>
                </a:solidFill>
              </a:rPr>
              <a:t>2. dio: </a:t>
            </a:r>
            <a:r>
              <a:rPr lang="hr-HR" dirty="0" err="1" smtClean="0">
                <a:solidFill>
                  <a:srgbClr val="3D6BA9"/>
                </a:solidFill>
              </a:rPr>
              <a:t>Upload</a:t>
            </a:r>
            <a:r>
              <a:rPr lang="hr-HR" dirty="0" smtClean="0">
                <a:solidFill>
                  <a:srgbClr val="3D6BA9"/>
                </a:solidFill>
              </a:rPr>
              <a:t> ili pohrana kreiranog </a:t>
            </a:r>
          </a:p>
          <a:p>
            <a:pPr>
              <a:buNone/>
            </a:pPr>
            <a:r>
              <a:rPr lang="hr-HR" dirty="0" smtClean="0">
                <a:solidFill>
                  <a:srgbClr val="3D6BA9"/>
                </a:solidFill>
              </a:rPr>
              <a:t>	dokumenta na web stranicu Vaše škole</a:t>
            </a:r>
          </a:p>
          <a:p>
            <a:endParaRPr lang="hr-HR" dirty="0" smtClean="0">
              <a:solidFill>
                <a:srgbClr val="3D6BA9"/>
              </a:solidFill>
            </a:endParaRPr>
          </a:p>
          <a:p>
            <a:r>
              <a:rPr lang="hr-HR" dirty="0" smtClean="0">
                <a:solidFill>
                  <a:srgbClr val="3D6BA9"/>
                </a:solidFill>
              </a:rPr>
              <a:t>3. dio: Postavljanje poveznice </a:t>
            </a:r>
          </a:p>
          <a:p>
            <a:pPr>
              <a:buNone/>
            </a:pPr>
            <a:r>
              <a:rPr lang="hr-HR" dirty="0" smtClean="0">
                <a:solidFill>
                  <a:srgbClr val="3D6BA9"/>
                </a:solidFill>
              </a:rPr>
              <a:t>	(linka) do </a:t>
            </a:r>
            <a:r>
              <a:rPr lang="hr-HR" dirty="0" err="1" smtClean="0">
                <a:solidFill>
                  <a:srgbClr val="3D6BA9"/>
                </a:solidFill>
              </a:rPr>
              <a:t>uploadanog</a:t>
            </a:r>
            <a:r>
              <a:rPr lang="hr-HR" dirty="0" smtClean="0">
                <a:solidFill>
                  <a:srgbClr val="3D6BA9"/>
                </a:solidFill>
              </a:rPr>
              <a:t> dokumenta</a:t>
            </a:r>
          </a:p>
          <a:p>
            <a:pPr>
              <a:buNone/>
            </a:pPr>
            <a:r>
              <a:rPr lang="hr-HR" dirty="0" smtClean="0">
                <a:solidFill>
                  <a:srgbClr val="3D6BA9"/>
                </a:solidFill>
              </a:rPr>
              <a:t> 		     na Forumu </a:t>
            </a:r>
            <a:r>
              <a:rPr lang="hr-HR" dirty="0" err="1" smtClean="0">
                <a:solidFill>
                  <a:srgbClr val="3D6BA9"/>
                </a:solidFill>
              </a:rPr>
              <a:t>Deutschonline</a:t>
            </a:r>
            <a:endParaRPr lang="hr-HR" dirty="0">
              <a:solidFill>
                <a:srgbClr val="3D6BA9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rgbClr val="0070C0"/>
                </a:solidFill>
              </a:rPr>
              <a:t>PRAKTIČNI ZADATAK:</a:t>
            </a:r>
            <a:br>
              <a:rPr lang="hr-HR" sz="3600" dirty="0" smtClean="0">
                <a:solidFill>
                  <a:srgbClr val="0070C0"/>
                </a:solidFill>
              </a:rPr>
            </a:br>
            <a:r>
              <a:rPr lang="hr-HR" sz="3600" dirty="0" smtClean="0">
                <a:solidFill>
                  <a:srgbClr val="0070C0"/>
                </a:solidFill>
              </a:rPr>
              <a:t>Izrada, </a:t>
            </a:r>
            <a:r>
              <a:rPr lang="hr-HR" sz="3200" dirty="0" smtClean="0">
                <a:solidFill>
                  <a:srgbClr val="0070C0"/>
                </a:solidFill>
              </a:rPr>
              <a:t>pohrana i objava sadržaja na webu</a:t>
            </a:r>
            <a:endParaRPr lang="hr-HR" sz="3200" dirty="0"/>
          </a:p>
        </p:txBody>
      </p:sp>
      <p:pic>
        <p:nvPicPr>
          <p:cNvPr id="7170" name="Picture 2" descr="C:\Documents and Settings\vichy\Local Settings\Temporary Internet Files\Content.IE5\HYKNXKYW\MPj043049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8" y="4214818"/>
            <a:ext cx="2643182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3D6BA9"/>
                </a:solidFill>
              </a:rPr>
              <a:t>Sastavite kratki tekst u MS Word programu</a:t>
            </a:r>
          </a:p>
          <a:p>
            <a:endParaRPr lang="hr-HR" dirty="0" smtClean="0">
              <a:solidFill>
                <a:srgbClr val="3D6BA9"/>
              </a:solidFill>
            </a:endParaRPr>
          </a:p>
          <a:p>
            <a:r>
              <a:rPr lang="hr-HR" dirty="0" smtClean="0">
                <a:solidFill>
                  <a:srgbClr val="3D6BA9"/>
                </a:solidFill>
              </a:rPr>
              <a:t>Spremite tekst pod nazivom:</a:t>
            </a:r>
          </a:p>
          <a:p>
            <a:pPr>
              <a:buNone/>
            </a:pPr>
            <a:r>
              <a:rPr lang="hr-HR" dirty="0" smtClean="0">
                <a:solidFill>
                  <a:srgbClr val="3D6BA9"/>
                </a:solidFill>
              </a:rPr>
              <a:t>	</a:t>
            </a:r>
            <a:r>
              <a:rPr lang="hr-HR" dirty="0" err="1" smtClean="0">
                <a:solidFill>
                  <a:srgbClr val="3D6BA9"/>
                </a:solidFill>
              </a:rPr>
              <a:t>probaBG.doc</a:t>
            </a:r>
            <a:r>
              <a:rPr lang="hr-HR" dirty="0" smtClean="0">
                <a:solidFill>
                  <a:srgbClr val="3D6BA9"/>
                </a:solidFill>
              </a:rPr>
              <a:t> na </a:t>
            </a:r>
            <a:r>
              <a:rPr lang="hr-HR" dirty="0" err="1" smtClean="0">
                <a:solidFill>
                  <a:srgbClr val="3D6BA9"/>
                </a:solidFill>
              </a:rPr>
              <a:t>desktop</a:t>
            </a:r>
            <a:endParaRPr lang="hr-HR" dirty="0" smtClean="0">
              <a:solidFill>
                <a:srgbClr val="3D6BA9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3D6BA9"/>
                </a:solidFill>
              </a:rPr>
              <a:t> 	računala na kojem se nalazite</a:t>
            </a:r>
          </a:p>
          <a:p>
            <a:pPr>
              <a:buNone/>
            </a:pPr>
            <a:r>
              <a:rPr lang="hr-HR" dirty="0" smtClean="0">
                <a:solidFill>
                  <a:srgbClr val="3D6BA9"/>
                </a:solidFill>
              </a:rPr>
              <a:t>	*umjesto BG stavite Vaše </a:t>
            </a:r>
          </a:p>
          <a:p>
            <a:pPr>
              <a:buNone/>
            </a:pPr>
            <a:r>
              <a:rPr lang="hr-HR" dirty="0" smtClean="0">
                <a:solidFill>
                  <a:srgbClr val="3D6BA9"/>
                </a:solidFill>
              </a:rPr>
              <a:t>	  inicijale</a:t>
            </a:r>
          </a:p>
          <a:p>
            <a:pPr>
              <a:buNone/>
            </a:pPr>
            <a:endParaRPr lang="hr-HR" dirty="0" smtClean="0">
              <a:solidFill>
                <a:srgbClr val="3D6BA9"/>
              </a:solidFill>
            </a:endParaRPr>
          </a:p>
          <a:p>
            <a:r>
              <a:rPr lang="hr-HR" dirty="0" smtClean="0">
                <a:solidFill>
                  <a:srgbClr val="3D6BA9"/>
                </a:solidFill>
              </a:rPr>
              <a:t>Zatvorite dokument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rgbClr val="3D6BA9"/>
                </a:solidFill>
              </a:rPr>
              <a:t>1. dio: Izrada teksta za objavu</a:t>
            </a:r>
            <a:endParaRPr lang="hr-HR" dirty="0">
              <a:solidFill>
                <a:srgbClr val="3D6BA9"/>
              </a:solidFill>
            </a:endParaRPr>
          </a:p>
        </p:txBody>
      </p:sp>
      <p:pic>
        <p:nvPicPr>
          <p:cNvPr id="8195" name="Picture 3" descr="C:\Documents and Settings\vichy\Local Settings\Temporary Internet Files\Content.IE5\YU4VO3IK\MCBS0118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14620"/>
            <a:ext cx="3633457" cy="34689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642910" y="1928802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??? Imate li elektronički identitet </a:t>
            </a:r>
            <a:r>
              <a:rPr lang="hr-HR" dirty="0" smtClean="0">
                <a:solidFill>
                  <a:srgbClr val="0070C0"/>
                </a:solidFill>
                <a:hlinkClick r:id="rId2"/>
              </a:rPr>
              <a:t>AAI@</a:t>
            </a:r>
            <a:r>
              <a:rPr lang="hr-HR" dirty="0" err="1" smtClean="0">
                <a:solidFill>
                  <a:srgbClr val="0070C0"/>
                </a:solidFill>
                <a:hlinkClick r:id="rId2"/>
              </a:rPr>
              <a:t>EduHr</a:t>
            </a:r>
            <a:r>
              <a:rPr lang="hr-HR" dirty="0" smtClean="0">
                <a:solidFill>
                  <a:srgbClr val="0070C0"/>
                </a:solidFill>
                <a:hlinkClick r:id="rId2"/>
              </a:rPr>
              <a:t> </a:t>
            </a:r>
            <a:r>
              <a:rPr lang="hr-HR" dirty="0" smtClean="0">
                <a:solidFill>
                  <a:srgbClr val="0070C0"/>
                </a:solidFill>
              </a:rPr>
              <a:t> (</a:t>
            </a:r>
            <a:r>
              <a:rPr lang="hr-HR" dirty="0" err="1" smtClean="0">
                <a:solidFill>
                  <a:srgbClr val="0070C0"/>
                </a:solidFill>
                <a:hlinkClick r:id="rId3"/>
              </a:rPr>
              <a:t>ime.prezime</a:t>
            </a:r>
            <a:r>
              <a:rPr lang="hr-HR" dirty="0" smtClean="0">
                <a:solidFill>
                  <a:srgbClr val="0070C0"/>
                </a:solidFill>
                <a:hlinkClick r:id="rId3"/>
              </a:rPr>
              <a:t>@</a:t>
            </a:r>
            <a:r>
              <a:rPr lang="hr-HR" dirty="0" err="1" smtClean="0">
                <a:solidFill>
                  <a:srgbClr val="0070C0"/>
                </a:solidFill>
                <a:hlinkClick r:id="rId3"/>
              </a:rPr>
              <a:t>skole.hr</a:t>
            </a:r>
            <a:r>
              <a:rPr lang="hr-HR" dirty="0" smtClean="0">
                <a:solidFill>
                  <a:srgbClr val="0070C0"/>
                </a:solidFill>
              </a:rPr>
              <a:t> + </a:t>
            </a:r>
            <a:r>
              <a:rPr lang="hr-HR" dirty="0" err="1" smtClean="0">
                <a:solidFill>
                  <a:srgbClr val="0070C0"/>
                </a:solidFill>
              </a:rPr>
              <a:t>password</a:t>
            </a:r>
            <a:r>
              <a:rPr lang="hr-HR" dirty="0" smtClean="0">
                <a:solidFill>
                  <a:srgbClr val="0070C0"/>
                </a:solidFill>
              </a:rPr>
              <a:t>) ???</a:t>
            </a:r>
          </a:p>
          <a:p>
            <a:pPr>
              <a:buFont typeface="Wingdings" pitchFamily="2" charset="2"/>
              <a:buChar char="ü"/>
            </a:pPr>
            <a:endParaRPr lang="hr-HR" dirty="0">
              <a:solidFill>
                <a:srgbClr val="0070C0"/>
              </a:solidFill>
            </a:endParaRPr>
          </a:p>
          <a:p>
            <a:pPr lvl="3">
              <a:buFont typeface="Wingdings" pitchFamily="2" charset="2"/>
              <a:buChar char="ü"/>
            </a:pPr>
            <a:endParaRPr lang="hr-H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/>
            </a:r>
            <a:br>
              <a:rPr lang="hr-HR" dirty="0" smtClean="0">
                <a:solidFill>
                  <a:srgbClr val="0070C0"/>
                </a:solidFill>
              </a:rPr>
            </a:b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Documents and Settings\vichy\Local Settings\Temporary Internet Files\Content.IE5\9RKMOG2A\MCj043007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643314"/>
            <a:ext cx="1431925" cy="1838325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2134476" y="2967335"/>
            <a:ext cx="4875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					DA</a:t>
            </a:r>
            <a:endParaRPr lang="hr-H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vichy\Local Settings\Temporary Internet Files\Content.IE5\K52VG52B\MCj043008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714752"/>
            <a:ext cx="1841500" cy="1619250"/>
          </a:xfrm>
          <a:prstGeom prst="rect">
            <a:avLst/>
          </a:prstGeom>
          <a:noFill/>
        </p:spPr>
      </p:pic>
      <p:sp>
        <p:nvSpPr>
          <p:cNvPr id="11" name="Pravokutnik 10"/>
          <p:cNvSpPr/>
          <p:nvPr/>
        </p:nvSpPr>
        <p:spPr>
          <a:xfrm>
            <a:off x="1500166" y="535782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accent4"/>
                </a:solidFill>
              </a:rPr>
              <a:t>- zatražite ga od svog školskog administratora </a:t>
            </a:r>
            <a:endParaRPr lang="hr-HR" dirty="0">
              <a:solidFill>
                <a:schemeClr val="accent4"/>
              </a:solidFill>
            </a:endParaRPr>
          </a:p>
        </p:txBody>
      </p:sp>
      <p:pic>
        <p:nvPicPr>
          <p:cNvPr id="1030" name="Picture 6" descr="C:\Documents and Settings\vichy\Local Settings\Temporary Internet Files\Content.IE5\SRP2NQWH\MCj0434713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500570"/>
            <a:ext cx="1844675" cy="1933575"/>
          </a:xfrm>
          <a:prstGeom prst="rect">
            <a:avLst/>
          </a:prstGeom>
          <a:noFill/>
        </p:spPr>
      </p:pic>
      <p:sp>
        <p:nvSpPr>
          <p:cNvPr id="18" name="Rezervirano mjesto sadržaja 17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661787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buNone/>
            </a:pPr>
            <a:r>
              <a:rPr lang="hr-HR" sz="3600" dirty="0" smtClean="0">
                <a:solidFill>
                  <a:srgbClr val="3D6BA9"/>
                </a:solidFill>
              </a:rPr>
              <a:t>2.1. </a:t>
            </a:r>
            <a:r>
              <a:rPr lang="hr-HR" sz="3600" dirty="0" err="1" smtClean="0">
                <a:solidFill>
                  <a:srgbClr val="3D6BA9"/>
                </a:solidFill>
              </a:rPr>
              <a:t>CARNet</a:t>
            </a:r>
            <a:r>
              <a:rPr lang="hr-HR" sz="3600" dirty="0" smtClean="0">
                <a:solidFill>
                  <a:srgbClr val="3D6BA9"/>
                </a:solidFill>
              </a:rPr>
              <a:t>  elektronički identitet</a:t>
            </a:r>
            <a:endParaRPr lang="hr-HR" sz="3600" dirty="0">
              <a:solidFill>
                <a:srgbClr val="3D6BA9"/>
              </a:solidFill>
            </a:endParaRPr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rgbClr val="3D6BA9"/>
                </a:solidFill>
              </a:rPr>
              <a:t>2. dio: Pohrana materijala na webu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3D6BA9"/>
                </a:solidFill>
              </a:rPr>
              <a:t>2.2. Internetska stranica Vaše Škole</a:t>
            </a:r>
            <a:endParaRPr lang="hr-HR" sz="3600" dirty="0">
              <a:solidFill>
                <a:srgbClr val="3D6BA9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85" y="1285860"/>
            <a:ext cx="811535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1000100" y="1214422"/>
            <a:ext cx="2000264" cy="5715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0" name="Ravni poveznik sa strelicom 9"/>
          <p:cNvCxnSpPr>
            <a:stCxn id="8" idx="6"/>
          </p:cNvCxnSpPr>
          <p:nvPr/>
        </p:nvCxnSpPr>
        <p:spPr>
          <a:xfrm>
            <a:off x="3000364" y="1500174"/>
            <a:ext cx="285752" cy="20717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214282" y="3571876"/>
            <a:ext cx="864399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b="1" dirty="0" err="1" smtClean="0">
                <a:solidFill>
                  <a:schemeClr val="accent2"/>
                </a:solidFill>
              </a:rPr>
              <a:t>Npr</a:t>
            </a:r>
            <a:r>
              <a:rPr lang="hr-HR" sz="3200" b="1" dirty="0" smtClean="0">
                <a:solidFill>
                  <a:schemeClr val="accent2"/>
                </a:solidFill>
              </a:rPr>
              <a:t>: http://www.os-precko-zg.skole.hr/</a:t>
            </a:r>
            <a:endParaRPr lang="hr-HR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  Na web stranici Vaše škole pronađite mjesto za prijavu sa svojim </a:t>
            </a:r>
            <a:r>
              <a:rPr lang="hr-HR" dirty="0" smtClean="0">
                <a:solidFill>
                  <a:srgbClr val="0070C0"/>
                </a:solidFill>
                <a:hlinkClick r:id="rId2"/>
              </a:rPr>
              <a:t>AAI@</a:t>
            </a:r>
            <a:r>
              <a:rPr lang="hr-HR" dirty="0" err="1" smtClean="0">
                <a:solidFill>
                  <a:srgbClr val="0070C0"/>
                </a:solidFill>
                <a:hlinkClick r:id="rId2"/>
              </a:rPr>
              <a:t>EduHr</a:t>
            </a:r>
            <a:r>
              <a:rPr lang="hr-HR" dirty="0" smtClean="0">
                <a:solidFill>
                  <a:srgbClr val="0070C0"/>
                </a:solidFill>
                <a:hlinkClick r:id="rId2"/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CARNet</a:t>
            </a:r>
            <a:r>
              <a:rPr lang="hr-HR" dirty="0" smtClean="0">
                <a:solidFill>
                  <a:srgbClr val="0070C0"/>
                </a:solidFill>
              </a:rPr>
              <a:t> podacima.</a:t>
            </a:r>
          </a:p>
          <a:p>
            <a:pPr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403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3D6BA9"/>
                </a:solidFill>
              </a:rPr>
              <a:t>2.3. Prijava (</a:t>
            </a:r>
            <a:r>
              <a:rPr lang="hr-HR" dirty="0" err="1" smtClean="0">
                <a:solidFill>
                  <a:srgbClr val="3D6BA9"/>
                </a:solidFill>
              </a:rPr>
              <a:t>Login</a:t>
            </a:r>
            <a:r>
              <a:rPr lang="hr-HR" dirty="0" smtClean="0">
                <a:solidFill>
                  <a:srgbClr val="3D6BA9"/>
                </a:solidFill>
              </a:rPr>
              <a:t>)</a:t>
            </a:r>
            <a:endParaRPr lang="hr-HR" dirty="0">
              <a:solidFill>
                <a:srgbClr val="3D6BA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643314"/>
            <a:ext cx="292278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150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3D6BA9"/>
                </a:solidFill>
              </a:rPr>
              <a:t>2.4. Mapa: Dokumenti</a:t>
            </a:r>
            <a:endParaRPr lang="hr-HR" dirty="0">
              <a:solidFill>
                <a:srgbClr val="3D6BA9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26"/>
            <a:ext cx="80724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avokutnik 8"/>
          <p:cNvSpPr/>
          <p:nvPr/>
        </p:nvSpPr>
        <p:spPr>
          <a:xfrm>
            <a:off x="142844" y="1000108"/>
            <a:ext cx="42148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Klik 1: Škola</a:t>
            </a:r>
            <a:endParaRPr lang="hr-H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1714480" y="2357430"/>
            <a:ext cx="52864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Klik 2: Djelatnici</a:t>
            </a:r>
            <a:endParaRPr lang="hr-H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1643042" y="4429132"/>
            <a:ext cx="5143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Klik 3: Vaše ime</a:t>
            </a:r>
            <a:endParaRPr lang="hr-H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Zakrivljeni poveznik 12"/>
          <p:cNvCxnSpPr/>
          <p:nvPr/>
        </p:nvCxnSpPr>
        <p:spPr>
          <a:xfrm rot="10800000" flipV="1">
            <a:off x="1214414" y="1571612"/>
            <a:ext cx="1143008" cy="642942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Zakrivljeni poveznik 18"/>
          <p:cNvCxnSpPr/>
          <p:nvPr/>
        </p:nvCxnSpPr>
        <p:spPr>
          <a:xfrm rot="10800000">
            <a:off x="1428728" y="2571744"/>
            <a:ext cx="857256" cy="14287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Zakrivljeni poveznik 21"/>
          <p:cNvCxnSpPr/>
          <p:nvPr/>
        </p:nvCxnSpPr>
        <p:spPr>
          <a:xfrm rot="5400000">
            <a:off x="1535885" y="4893479"/>
            <a:ext cx="785818" cy="571504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Elipsa 22"/>
          <p:cNvSpPr/>
          <p:nvPr/>
        </p:nvSpPr>
        <p:spPr>
          <a:xfrm>
            <a:off x="1785918" y="5572140"/>
            <a:ext cx="1643074" cy="42862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3071802" y="5500702"/>
            <a:ext cx="52864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Mapa: Dokumenti</a:t>
            </a:r>
            <a:endParaRPr lang="hr-H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C:\Documents and Settings\vichy\Local Settings\Temporary Internet Files\Content.IE5\SRP2NQWH\MCj04347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325" y="4924425"/>
            <a:ext cx="1844675" cy="19335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00066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hr-HR" sz="3600" dirty="0" smtClean="0">
                <a:solidFill>
                  <a:srgbClr val="3D6BA9"/>
                </a:solidFill>
                <a:effectLst/>
              </a:rPr>
              <a:t>2.5. </a:t>
            </a:r>
            <a:r>
              <a:rPr lang="hr-HR" sz="3600" dirty="0" err="1" smtClean="0">
                <a:solidFill>
                  <a:srgbClr val="3D6BA9"/>
                </a:solidFill>
                <a:effectLst/>
              </a:rPr>
              <a:t>Upload</a:t>
            </a:r>
            <a:r>
              <a:rPr lang="hr-HR" sz="3600" dirty="0" smtClean="0">
                <a:solidFill>
                  <a:srgbClr val="3D6BA9"/>
                </a:solidFill>
                <a:effectLst/>
              </a:rPr>
              <a:t> dokumenta u Mapu</a:t>
            </a:r>
            <a:endParaRPr lang="hr-HR" sz="3600" dirty="0">
              <a:solidFill>
                <a:srgbClr val="3D6BA9"/>
              </a:solidFill>
              <a:effectLst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496"/>
            <a:ext cx="67805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niOkvir 6"/>
          <p:cNvSpPr txBox="1"/>
          <p:nvPr/>
        </p:nvSpPr>
        <p:spPr>
          <a:xfrm>
            <a:off x="714348" y="1357298"/>
            <a:ext cx="7429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3D6BA9"/>
                </a:solidFill>
              </a:rPr>
              <a:t>Klikom na </a:t>
            </a:r>
            <a:r>
              <a:rPr lang="hr-HR" sz="2000" dirty="0" err="1" smtClean="0">
                <a:solidFill>
                  <a:srgbClr val="3D6BA9"/>
                </a:solidFill>
              </a:rPr>
              <a:t>Browse</a:t>
            </a:r>
            <a:r>
              <a:rPr lang="hr-HR" sz="2000" dirty="0" smtClean="0">
                <a:solidFill>
                  <a:srgbClr val="3D6BA9"/>
                </a:solidFill>
              </a:rPr>
              <a:t> odaberite mjesto na kojem se nalazi datoteka koju želite </a:t>
            </a:r>
            <a:r>
              <a:rPr lang="hr-HR" sz="2000" dirty="0" err="1" smtClean="0">
                <a:solidFill>
                  <a:srgbClr val="3D6BA9"/>
                </a:solidFill>
              </a:rPr>
              <a:t>uploadati</a:t>
            </a:r>
            <a:r>
              <a:rPr lang="hr-HR" sz="2000" dirty="0" smtClean="0">
                <a:solidFill>
                  <a:srgbClr val="3D6BA9"/>
                </a:solidFill>
              </a:rPr>
              <a:t> (u našem slučaju </a:t>
            </a:r>
            <a:r>
              <a:rPr lang="hr-HR" sz="2000" dirty="0" err="1" smtClean="0">
                <a:solidFill>
                  <a:srgbClr val="3D6BA9"/>
                </a:solidFill>
              </a:rPr>
              <a:t>Desktop</a:t>
            </a:r>
            <a:r>
              <a:rPr lang="hr-HR" sz="2000" dirty="0" smtClean="0">
                <a:solidFill>
                  <a:srgbClr val="3D6BA9"/>
                </a:solidFill>
              </a:rPr>
              <a:t> </a:t>
            </a:r>
          </a:p>
          <a:p>
            <a:r>
              <a:rPr lang="hr-HR" sz="2000" dirty="0" smtClean="0">
                <a:solidFill>
                  <a:srgbClr val="3D6BA9"/>
                </a:solidFill>
              </a:rPr>
              <a:t>– </a:t>
            </a:r>
            <a:r>
              <a:rPr lang="hr-HR" sz="2000" dirty="0" err="1" smtClean="0">
                <a:solidFill>
                  <a:srgbClr val="3D6BA9"/>
                </a:solidFill>
              </a:rPr>
              <a:t>probaNN.doc</a:t>
            </a:r>
            <a:r>
              <a:rPr lang="hr-HR" sz="2000" dirty="0" smtClean="0">
                <a:solidFill>
                  <a:srgbClr val="3D6BA9"/>
                </a:solidFill>
              </a:rPr>
              <a:t>) te kliknite POŠALJI. </a:t>
            </a:r>
          </a:p>
          <a:p>
            <a:r>
              <a:rPr lang="hr-HR" sz="2000" dirty="0" smtClean="0">
                <a:solidFill>
                  <a:srgbClr val="3D6BA9"/>
                </a:solidFill>
              </a:rPr>
              <a:t>Još jednom potvrdite sa SPREMI.</a:t>
            </a:r>
          </a:p>
          <a:p>
            <a:endParaRPr lang="hr-HR" sz="2000" dirty="0">
              <a:solidFill>
                <a:srgbClr val="3D6BA9"/>
              </a:solidFill>
            </a:endParaRPr>
          </a:p>
        </p:txBody>
      </p:sp>
      <p:pic>
        <p:nvPicPr>
          <p:cNvPr id="6148" name="Picture 4" descr="C:\Documents and Settings\vichy\Local Settings\Temporary Internet Files\Content.IE5\2DFKAHQX\MCj04414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736"/>
            <a:ext cx="1257068" cy="12570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402</TotalTime>
  <Words>318</Words>
  <Application>Microsoft Office PowerPoint</Application>
  <PresentationFormat>Prikaz na zaslonu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Gomilanje</vt:lpstr>
      <vt:lpstr>Upotreba računala u obrazovanju</vt:lpstr>
      <vt:lpstr>Učenici 21. stoljeća</vt:lpstr>
      <vt:lpstr>PRAKTIČNI ZADATAK: Izrada, pohrana i objava sadržaja na webu</vt:lpstr>
      <vt:lpstr>1. dio: Izrada teksta za objavu</vt:lpstr>
      <vt:lpstr> 2. dio: Pohrana materijala na webu </vt:lpstr>
      <vt:lpstr>2.2. Internetska stranica Vaše Škole</vt:lpstr>
      <vt:lpstr>2.3. Prijava (Login)</vt:lpstr>
      <vt:lpstr>2.4. Mapa: Dokumenti</vt:lpstr>
      <vt:lpstr>2.5. Upload dokumenta u Mapu</vt:lpstr>
      <vt:lpstr>3. dio: Objava poveznice na Forum</vt:lpstr>
      <vt:lpstr>Objava poveznice (nastavak)</vt:lpstr>
      <vt:lpstr>Hvala na suradnji!</vt:lpstr>
    </vt:vector>
  </TitlesOfParts>
  <Company>L'Oreal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Upotreba računala u obrazovanju</dc:title>
  <dc:creator>vichy</dc:creator>
  <cp:lastModifiedBy>vichy</cp:lastModifiedBy>
  <cp:revision>50</cp:revision>
  <dcterms:created xsi:type="dcterms:W3CDTF">2010-02-02T19:09:49Z</dcterms:created>
  <dcterms:modified xsi:type="dcterms:W3CDTF">2010-02-08T08:26:24Z</dcterms:modified>
</cp:coreProperties>
</file>